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1" r:id="rId3"/>
    <p:sldId id="258" r:id="rId4"/>
    <p:sldId id="262" r:id="rId5"/>
    <p:sldId id="265" r:id="rId6"/>
    <p:sldId id="266" r:id="rId7"/>
    <p:sldId id="267" r:id="rId8"/>
    <p:sldId id="263" r:id="rId9"/>
    <p:sldId id="268" r:id="rId10"/>
    <p:sldId id="264" r:id="rId11"/>
    <p:sldId id="269" r:id="rId12"/>
    <p:sldId id="260" r:id="rId13"/>
  </p:sldIdLst>
  <p:sldSz cx="12192000" cy="6858000"/>
  <p:notesSz cx="6858000" cy="9144000"/>
  <p:defaultTextStyle>
    <a:defPPr rtl="0">
      <a:defRPr lang="el-G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66" d="100"/>
          <a:sy n="66" d="100"/>
        </p:scale>
        <p:origin x="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2" qsCatId="simple" csTypeId="urn:microsoft.com/office/officeart/2005/8/colors/accent1_3" csCatId="accent1" phldr="1"/>
      <dgm:spPr/>
    </dgm:pt>
    <dgm:pt modelId="{701D68F5-42F8-47BC-8FED-84C50F595DF0}">
      <dgm:prSet phldrT="[Text]" custT="1"/>
      <dgm:spPr/>
      <dgm:t>
        <a:bodyPr rtlCol="0"/>
        <a:lstStyle/>
        <a:p>
          <a:pPr>
            <a:lnSpc>
              <a:spcPct val="100000"/>
            </a:lnSpc>
          </a:pPr>
          <a:r>
            <a:rPr lang="en-US" sz="3200" noProof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Data</a:t>
          </a:r>
          <a:endParaRPr lang="el-GR" sz="3200" noProof="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el-GR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el-GR" noProof="0" dirty="0"/>
        </a:p>
      </dgm:t>
    </dgm:pt>
    <dgm:pt modelId="{91A66877-AC1C-46D9-BF2C-6024B638DEA9}">
      <dgm:prSet phldrT="[Text]" custT="1"/>
      <dgm:spPr/>
      <dgm:t>
        <a:bodyPr rtlCol="0"/>
        <a:lstStyle/>
        <a:p>
          <a:pPr>
            <a:lnSpc>
              <a:spcPct val="100000"/>
            </a:lnSpc>
          </a:pPr>
          <a:r>
            <a:rPr lang="en-US" sz="3200" noProof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ML model</a:t>
          </a:r>
        </a:p>
        <a:p>
          <a:pPr>
            <a:lnSpc>
              <a:spcPct val="100000"/>
            </a:lnSpc>
          </a:pPr>
          <a:r>
            <a:rPr lang="en-US" sz="3200" noProof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Framework</a:t>
          </a:r>
          <a:endParaRPr lang="el-GR" sz="3200" noProof="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el-GR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el-GR" noProof="0" dirty="0"/>
        </a:p>
      </dgm:t>
    </dgm:pt>
    <dgm:pt modelId="{76CC3289-2662-43F0-A3C6-BA04A135F08C}">
      <dgm:prSet phldrT="[Text]" custT="1"/>
      <dgm:spPr/>
      <dgm:t>
        <a:bodyPr rtlCol="0"/>
        <a:lstStyle/>
        <a:p>
          <a:pPr>
            <a:lnSpc>
              <a:spcPct val="100000"/>
            </a:lnSpc>
          </a:pPr>
          <a:r>
            <a:rPr lang="en-US" sz="3200" noProof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Results</a:t>
          </a:r>
          <a:endParaRPr lang="el-GR" sz="3200" noProof="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el-GR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el-GR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 custScaleX="108289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RTL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836749" y="337319"/>
          <a:ext cx="2084148" cy="20841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409691" y="2476385"/>
          <a:ext cx="2938265" cy="114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noProof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Data</a:t>
          </a:r>
          <a:endParaRPr lang="el-GR" sz="3200" kern="1200" noProof="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409691" y="2476385"/>
        <a:ext cx="2938265" cy="1147500"/>
      </dsp:txXfrm>
    </dsp:sp>
    <dsp:sp modelId="{CE9DF0E8-B0DE-4E1E-9FF4-6006AD8428DB}">
      <dsp:nvSpPr>
        <dsp:cNvPr id="0" name=""/>
        <dsp:cNvSpPr/>
      </dsp:nvSpPr>
      <dsp:spPr>
        <a:xfrm>
          <a:off x="4410988" y="337319"/>
          <a:ext cx="2084148" cy="2084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62153" y="2476385"/>
          <a:ext cx="3181818" cy="114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noProof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ML model</a:t>
          </a:r>
        </a:p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noProof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Framework</a:t>
          </a:r>
          <a:endParaRPr lang="el-GR" sz="3200" kern="1200" noProof="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3862153" y="2476385"/>
        <a:ext cx="3181818" cy="1147500"/>
      </dsp:txXfrm>
    </dsp:sp>
    <dsp:sp modelId="{6DB1FE51-13D0-4A38-AD6E-48D4371A1AF3}">
      <dsp:nvSpPr>
        <dsp:cNvPr id="0" name=""/>
        <dsp:cNvSpPr/>
      </dsp:nvSpPr>
      <dsp:spPr>
        <a:xfrm>
          <a:off x="7985226" y="337319"/>
          <a:ext cx="2084148" cy="20841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558168" y="2476385"/>
          <a:ext cx="2938265" cy="114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noProof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Results</a:t>
          </a:r>
          <a:endParaRPr lang="el-GR" sz="3200" kern="1200" noProof="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7558168" y="2476385"/>
        <a:ext cx="2938265" cy="114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Λίστα ετικετών εικονιδίων"/>
  <dgm:desc val="Χρησιμοποιήστε το για να εμφανίσετε μη συνεχόμενα ή ομαδοποιημένα τμήματα πληροφοριών συνοδευόμενα από σχετικές απεικονίσεις. Λειτουργεί καλύτερα με εικονίδια ή μικρές εικόνες με λεζάντες μικρού κειμένου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l-GR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989CEA1-E749-494C-AD44-096A79C0D099}" type="datetime1">
              <a:rPr lang="el-GR" smtClean="0"/>
              <a:t>11/2/2024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l-GR" noProof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821F92E-8357-45A9-A750-682B497434C8}" type="datetime1">
              <a:rPr lang="el-GR" noProof="0" smtClean="0"/>
              <a:t>11/2/2024</a:t>
            </a:fld>
            <a:endParaRPr lang="el-GR" noProof="0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l-GR" noProof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l-GR" noProof="0"/>
              <a:t>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l-GR" noProof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el-GR" noProof="0" smtClean="0"/>
              <a:t>‹#›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06314-E692-71C3-519A-4CCD40C9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9DDAABFF-F0BD-16E4-DB23-382377ECB1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B8B1F6D1-DEF9-7150-2898-1201816C9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E8A623F-D46F-1E96-0F88-758CCD098E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91305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D526-0895-639B-EE5A-45E215363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1271AB08-767D-4531-36F9-801A75E22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446C318B-FF23-23D9-90E6-8F9A95A6B9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8A29C1ED-5A8A-056D-1FE4-770BF8F7C1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22228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50380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AAFFC-7CEF-F0B3-9B21-547EE71EF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D15A736D-A88C-EEFA-69C3-7662E0CF7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744DF35E-596C-F9FB-D9BF-37B05FAAE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AF0EFC10-13AC-7DBC-8031-5B8B5E898A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16253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72949-7997-18CB-7C7E-17370CFE4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FA164E66-3DB6-C75E-DBD5-779EBA16B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A8E5B42F-FF1D-02C8-3CA3-F68BD5988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68D91BB3-1FA3-7AEE-D1A5-B7D9B171D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2145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8A7B2-68D2-28BB-8CC2-651ABD067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0D6EB200-1AA2-119F-C92D-5DF7EA9AA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9531AC75-F5D9-6E9F-0014-D1DAFF8B1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9E8B0CCF-0135-CD7B-9F12-E131575606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967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B7F18-8F7D-2058-C541-F7C5C40F6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2462ACCF-DF7C-6553-45A9-555A11B096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EBF2E2DB-B38A-410D-7508-03456C24D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081811E5-ADF5-B24F-0BDB-C6F4AFB2D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71791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E0D8D-848B-580F-3ABD-8146C1AEF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51364BEF-B2BA-49DE-6BD7-4460607EB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F00F4521-2624-DE37-B539-F2B0ACA7F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0C18F0BD-7C58-843F-9058-5DA02008FC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63134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0BF1C-70EA-88CF-423D-CE7832413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B59CC6F3-B28E-DC12-AD92-4D00AD65D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ACF423F2-DC05-7796-3EEF-BEF1EB599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7B0F60F-731D-D1FB-4EF7-467999657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20113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l-GR" noProof="0"/>
              <a:t>Κάντε κλικ για να επεξεργαστείτε το Στυλ κύριου τίτλου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el-GR" noProof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82BF959-9F1D-442A-B1B3-D30FE43F2A8E}" type="datetime1">
              <a:rPr lang="el-GR" noProof="0" smtClean="0"/>
              <a:t>11/2/2024</a:t>
            </a:fld>
            <a:endParaRPr lang="el-GR" noProof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l-GR" noProof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Τίτλος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l-GR" noProof="0"/>
              <a:t>Κάντε κλικ για να επεξεργαστείτε το Στυλ κύριου τίτλου</a:t>
            </a:r>
          </a:p>
        </p:txBody>
      </p:sp>
      <p:sp>
        <p:nvSpPr>
          <p:cNvPr id="3" name="Σύμβολο κράτησης θέσης κατακόρυφου κειμένου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64ADB0-84A2-4632-A109-B776CF25AF76}" type="datetime1">
              <a:rPr lang="el-GR" noProof="0" smtClean="0"/>
              <a:t>11/2/2024</a:t>
            </a:fld>
            <a:endParaRPr lang="el-GR" noProof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Κατακόρυφος τίτλος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l-GR" noProof="0"/>
              <a:t>Κάντε κλικ για να επεξεργαστείτε το Στυλ κύριου τίτλου</a:t>
            </a:r>
          </a:p>
        </p:txBody>
      </p:sp>
      <p:sp>
        <p:nvSpPr>
          <p:cNvPr id="3" name="Σύμβολο κράτησης θέσης κατακόρυφου κειμένου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l-GR" noProof="0"/>
              <a:t>Επεξεργασία στυλ κειμένου υποδείγματος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DE11580-C0E1-4567-95AB-58528A20AC01}" type="datetime1">
              <a:rPr lang="el-GR" noProof="0" smtClean="0"/>
              <a:t>11/2/2024</a:t>
            </a:fld>
            <a:endParaRPr lang="el-GR" noProof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l-GR" noProof="0"/>
              <a:t>Κάντε κλικ για να επεξεργαστείτε το 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l-GR" noProof="0"/>
              <a:t>Επεξεργασία στυλ κειμένου υποδείγματος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C65874-BBEE-4786-940F-8886DF266E9A}" type="datetime1">
              <a:rPr lang="el-GR" noProof="0" smtClean="0"/>
              <a:t>11/2/2024</a:t>
            </a:fld>
            <a:endParaRPr lang="el-GR" noProof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l-GR" noProof="0"/>
              <a:t>Κάντε κλικ για να επεξεργαστείτε το 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AE92C03-DC0A-4F93-ABD3-719702CA1AA1}" type="datetime1">
              <a:rPr lang="el-GR" noProof="0" smtClean="0"/>
              <a:t>11/2/2024</a:t>
            </a:fld>
            <a:endParaRPr lang="el-GR" noProof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l-GR" noProof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l-GR" noProof="0"/>
              <a:t>Κάντε κλικ για να επεξεργαστείτε το 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l-GR" noProof="0"/>
              <a:t>Επεξεργασία στυλ κειμένου υποδείγματος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l-GR" noProof="0"/>
              <a:t>Επεξεργασία στυλ κειμένου υποδείγματος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FB7F7F-200D-4E06-9708-36F5C2BBCB8C}" type="datetime1">
              <a:rPr lang="el-GR" noProof="0" smtClean="0"/>
              <a:t>11/2/2024</a:t>
            </a:fld>
            <a:endParaRPr lang="el-GR" noProof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Ορθογώνιο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Τίτλος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l-GR" noProof="0"/>
              <a:t>Κάντε κλικ για να επεξεργαστείτε το 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l-GR" noProof="0"/>
              <a:t>Επεξεργασία στυλ κειμένου υποδείγματος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l-GR" noProof="0"/>
              <a:t>Επεξεργασία στυλ κειμένου υποδείγματος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DB36A7-F304-4C43-9713-854E8FD8E66E}" type="datetime1">
              <a:rPr lang="el-GR" noProof="0" smtClean="0"/>
              <a:t>11/2/2024</a:t>
            </a:fld>
            <a:endParaRPr lang="el-GR" noProof="0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2CCC3C-F87B-4D2A-BF51-F22AC7A9A790}" type="datetime1">
              <a:rPr lang="el-GR" noProof="0" smtClean="0"/>
              <a:t>11/2/2024</a:t>
            </a:fld>
            <a:endParaRPr lang="el-GR" noProof="0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/>
          </a:p>
        </p:txBody>
      </p:sp>
      <p:sp>
        <p:nvSpPr>
          <p:cNvPr id="7" name="Ορθογώνιο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Τίτλος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l-GR" noProof="0"/>
              <a:t>Κάντε κλικ για να επεξεργαστείτε το Στυλ κύριου τίτλου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33C5AD-5A5D-4BE4-A3AF-A1F44AA1602F}" type="datetime1">
              <a:rPr lang="el-GR" noProof="0" smtClean="0"/>
              <a:t>11/2/2024</a:t>
            </a:fld>
            <a:endParaRPr lang="el-GR" noProof="0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l-GR" noProof="0"/>
              <a:t>Κάντε κλικ για να επεξεργαστείτε το 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D281C95-C7DA-4379-BA13-55CE6B660E4D}" type="datetime1">
              <a:rPr lang="el-GR" noProof="0" smtClean="0"/>
              <a:t>11/2/2024</a:t>
            </a:fld>
            <a:endParaRPr lang="el-GR" noProof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l-GR" noProof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l-GR" noProof="0"/>
              <a:t>Κάντε κλικ για να επεξεργαστείτε το Στυλ κύριου τίτλου</a:t>
            </a:r>
          </a:p>
        </p:txBody>
      </p:sp>
      <p:sp>
        <p:nvSpPr>
          <p:cNvPr id="3" name="Θέση εικόνας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l-GR" noProof="0"/>
              <a:t>Κάντε κλικ στο εικονίδιο για να προσθέσετε μια εικόνα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B00D55-54B2-4D84-9E21-6F24818E2801}" type="datetime1">
              <a:rPr lang="el-GR" noProof="0" smtClean="0"/>
              <a:t>11/2/2024</a:t>
            </a:fld>
            <a:endParaRPr lang="el-GR" noProof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l-GR" noProof="0"/>
              <a:t>Κάντε κλικ για να επεξεργαστείτε το 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l-GR" noProof="0"/>
              <a:t>Επεξεργασία στυλ κειμένου υποδείγματος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60B3263-368D-4C77-8BC0-7F24AC002C4D}" type="datetime1">
              <a:rPr lang="el-GR" noProof="0" smtClean="0"/>
              <a:t>11/2/2024</a:t>
            </a:fld>
            <a:endParaRPr lang="el-GR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l-GR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57F1E4F-1CFF-5643-939E-217C01CDF565}" type="slidenum">
              <a:rPr lang="el-GR" noProof="0" smtClean="0"/>
              <a:pPr/>
              <a:t>‹#›</a:t>
            </a:fld>
            <a:endParaRPr lang="el-GR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Ορθογώνιο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Ορθογώνιο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Ορθογώνιο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Ορθογώνιο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>
              <a:latin typeface="Calibri" panose="020F0502020204030204" pitchFamily="34" charset="0"/>
            </a:endParaRPr>
          </a:p>
        </p:txBody>
      </p:sp>
      <p:pic>
        <p:nvPicPr>
          <p:cNvPr id="7" name="Εικόνα 6" descr="Ψηφιακές συνδέσεις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Ομάδα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Ορθογώνιο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Ορθογώνιο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Ορθογώνιο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673600"/>
            <a:ext cx="10993549" cy="1091930"/>
          </a:xfrm>
        </p:spPr>
        <p:txBody>
          <a:bodyPr rtlCol="0">
            <a:noAutofit/>
          </a:bodyPr>
          <a:lstStyle/>
          <a:p>
            <a:pPr algn="ctr" rtl="0"/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Fuel consumption estimation of a commercial ship</a:t>
            </a:r>
            <a:endParaRPr lang="el-GR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380" y="5765530"/>
            <a:ext cx="10993546" cy="484822"/>
          </a:xfrm>
        </p:spPr>
        <p:txBody>
          <a:bodyPr rtlCol="0">
            <a:normAutofit/>
          </a:bodyPr>
          <a:lstStyle/>
          <a:p>
            <a:pPr algn="r" rtl="0"/>
            <a:r>
              <a:rPr lang="en-US" sz="2400" dirty="0" err="1">
                <a:solidFill>
                  <a:srgbClr val="7CEB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Alexioy</a:t>
            </a:r>
            <a:r>
              <a:rPr lang="el-GR" sz="2400" dirty="0">
                <a:solidFill>
                  <a:srgbClr val="7CEB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7CEB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kyriakos</a:t>
            </a:r>
            <a:endParaRPr lang="el-GR" sz="2400" dirty="0">
              <a:solidFill>
                <a:srgbClr val="7CEB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DCF1D0-0DA2-8C3F-F3F2-BE7AFCF72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533" y="502920"/>
            <a:ext cx="3025609" cy="13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507B5-AF03-3A0C-FCEA-121935062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2C4EFA9-495A-5374-1681-F4066908F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794342"/>
          </a:xfrm>
        </p:spPr>
        <p:txBody>
          <a:bodyPr rtlCol="0">
            <a:noAutofit/>
          </a:bodyPr>
          <a:lstStyle/>
          <a:p>
            <a:pPr algn="ctr" rtl="0"/>
            <a:r>
              <a:rPr lang="en-US" sz="4000" dirty="0"/>
              <a:t>results</a:t>
            </a:r>
            <a:endParaRPr lang="el-GR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D2A5B-0E8B-9C31-0088-CB5E9E1E0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228003"/>
            <a:ext cx="5588601" cy="363304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dataset : 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RPM span 3.15 to 83.6 </a:t>
            </a:r>
          </a:p>
          <a:p>
            <a:r>
              <a:rPr lang="en-US" sz="24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Maximum error</a:t>
            </a:r>
            <a:r>
              <a:rPr lang="el-GR" sz="24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169.59 </a:t>
            </a:r>
            <a:r>
              <a:rPr lang="en-US" sz="24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Lt</a:t>
            </a:r>
            <a:r>
              <a:rPr lang="el-GR" sz="24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24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</a:t>
            </a:r>
            <a:endParaRPr lang="el-GR" sz="2400" kern="1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 absolute error: 18.87 Lt/min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l-GR" sz="16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</a:t>
            </a:r>
            <a:r>
              <a:rPr lang="en-US" sz="16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Average fuel consumption </a:t>
            </a:r>
            <a:r>
              <a:rPr lang="el-GR" sz="16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150.000 </a:t>
            </a:r>
            <a:r>
              <a:rPr lang="en-US" sz="16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el-GR" sz="16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200.000 </a:t>
            </a:r>
            <a:r>
              <a:rPr lang="en-US" sz="16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Lt/Day</a:t>
            </a:r>
            <a:endParaRPr lang="el-GR" sz="1600" kern="1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7499A-FFB5-B6CC-307F-5DF27FF26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17" y="661925"/>
            <a:ext cx="1096183" cy="109618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9377DC-91F1-B9EC-BAB4-107389390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17" y="661924"/>
            <a:ext cx="1096183" cy="109618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6528C-E668-47BA-6C5E-A0B05609BB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37" y="2404150"/>
            <a:ext cx="6272463" cy="326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3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95680-FAB6-FACD-18C7-63399E6F9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0BAB278-8721-0BCE-9D12-C912C2000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algn="ctr" rtl="0"/>
            <a:r>
              <a:rPr lang="en-US" sz="4000" dirty="0"/>
              <a:t>results</a:t>
            </a:r>
            <a:endParaRPr lang="el-GR" sz="40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497A1CF-4F33-D0DB-8B1D-84C0B3080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495989" y="1935710"/>
            <a:ext cx="7200022" cy="4745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5794D4-9CFC-AE14-748A-342C6E019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17" y="661925"/>
            <a:ext cx="1096183" cy="109618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6C3FF-C68F-30A0-E5CE-5910AC667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17" y="661924"/>
            <a:ext cx="1096183" cy="109618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333808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Ορθογώνιο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>
              <a:latin typeface="Calibri" panose="020F0502020204030204" pitchFamily="34" charset="0"/>
            </a:endParaRPr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Ομάδα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Ορθογώνιο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Ορθογώνιο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Ορθογώνιο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7221" y="1419226"/>
            <a:ext cx="3081577" cy="1746762"/>
          </a:xfrm>
        </p:spPr>
        <p:txBody>
          <a:bodyPr rtlCol="0">
            <a:normAutofit/>
          </a:bodyPr>
          <a:lstStyle/>
          <a:p>
            <a:pPr rtl="0"/>
            <a:r>
              <a:rPr lang="en-US" dirty="0">
                <a:solidFill>
                  <a:srgbClr val="FFFFFF"/>
                </a:solidFill>
              </a:rPr>
              <a:t>Thank you!</a:t>
            </a:r>
            <a:endParaRPr lang="el-GR" dirty="0">
              <a:solidFill>
                <a:srgbClr val="FFFFFF"/>
              </a:solidFill>
            </a:endParaRPr>
          </a:p>
        </p:txBody>
      </p:sp>
      <p:pic>
        <p:nvPicPr>
          <p:cNvPr id="5" name="Εικόνα 4" descr="Ψηφιακοί αριθμοί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540382" y="723899"/>
            <a:ext cx="7404768" cy="5676901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4893CB9F-EF8F-63DF-F29C-EC8A63B36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899" y="5783777"/>
            <a:ext cx="6588749" cy="556926"/>
          </a:xfrm>
        </p:spPr>
        <p:txBody>
          <a:bodyPr>
            <a:noAutofit/>
          </a:bodyPr>
          <a:lstStyle/>
          <a:p>
            <a:r>
              <a:rPr lang="en-US" sz="2000" b="1" cap="none" dirty="0">
                <a:solidFill>
                  <a:srgbClr val="FF0000"/>
                </a:solidFill>
              </a:rPr>
              <a:t>https://github.com/kiriakos2004/ml_assign_Democritos.git</a:t>
            </a:r>
            <a:endParaRPr lang="el-GR" sz="20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Ορθογώνιο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dirty="0">
              <a:latin typeface="Calibri" panose="020F0502020204030204" pitchFamily="34" charset="0"/>
            </a:endParaRPr>
          </a:p>
        </p:txBody>
      </p:sp>
      <p:sp>
        <p:nvSpPr>
          <p:cNvPr id="31" name="Ορθογώνιο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en-US" dirty="0">
                <a:solidFill>
                  <a:srgbClr val="FFFE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Presentation structure</a:t>
            </a:r>
            <a:endParaRPr lang="el-GR" dirty="0">
              <a:solidFill>
                <a:srgbClr val="FFFE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4" name="Θέση περιεχομένου 3" descr="Εικονίδιο γραφικού SmartArt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8387149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794342"/>
          </a:xfrm>
        </p:spPr>
        <p:txBody>
          <a:bodyPr rtlCol="0">
            <a:noAutofit/>
          </a:bodyPr>
          <a:lstStyle/>
          <a:p>
            <a:pPr algn="ctr" rtl="0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</a:t>
            </a:r>
            <a:endParaRPr lang="el-GR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3C7E3-85BC-97D6-2CB4-92F724D482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886552"/>
            <a:ext cx="4202563" cy="4562373"/>
          </a:xfrm>
        </p:spPr>
        <p:txBody>
          <a:bodyPr/>
          <a:lstStyle/>
          <a:p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BULK CARRIER </a:t>
            </a:r>
            <a:r>
              <a:rPr lang="el-GR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80000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DWT</a:t>
            </a:r>
          </a:p>
          <a:p>
            <a:r>
              <a:rPr lang="el-GR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46 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days</a:t>
            </a:r>
            <a:r>
              <a:rPr lang="el-GR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(01/04/2022 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el-GR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16/5/2022) </a:t>
            </a:r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Sampling Rate </a:t>
            </a:r>
            <a:r>
              <a:rPr lang="el-GR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0,016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Hz </a:t>
            </a:r>
          </a:p>
          <a:p>
            <a:r>
              <a:rPr lang="el-GR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65868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Instances</a:t>
            </a:r>
          </a:p>
          <a:p>
            <a:r>
              <a:rPr lang="el-GR" sz="1800" dirty="0">
                <a:solidFill>
                  <a:srgbClr val="C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63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Attributes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Label = </a:t>
            </a:r>
            <a:r>
              <a:rPr lang="el-GR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 FUEL CONSUMPTION</a:t>
            </a:r>
            <a:endParaRPr lang="el-GR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C7731-BFD3-C1DB-D25B-19CB437FB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17" y="661925"/>
            <a:ext cx="1096183" cy="109618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199E179-BDD2-C29E-4EBC-4E4BA246C1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870382" y="1886552"/>
            <a:ext cx="7247823" cy="49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C106F-85B3-C25B-5482-482707387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07FBB01-BB90-F88F-291C-1E3D2408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algn="ctr" rtl="0"/>
            <a:r>
              <a:rPr lang="en-US" sz="4000" dirty="0"/>
              <a:t>Ml model</a:t>
            </a:r>
            <a:endParaRPr lang="el-GR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CCAACD-BC6B-FC96-FCFD-545505F96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56187"/>
            <a:ext cx="11029615" cy="9292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PREPROCESSING</a:t>
            </a:r>
            <a:endParaRPr lang="el-G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64794-797A-7991-F26F-50077A98B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17" y="661925"/>
            <a:ext cx="1096183" cy="10961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593D78-3A85-3F70-F972-D5EC68C65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16" y="661925"/>
            <a:ext cx="1096183" cy="109618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2DA8FF2-34B7-4E64-43AD-980DBDC7C65E}"/>
              </a:ext>
            </a:extLst>
          </p:cNvPr>
          <p:cNvSpPr txBox="1">
            <a:spLocks/>
          </p:cNvSpPr>
          <p:nvPr/>
        </p:nvSpPr>
        <p:spPr>
          <a:xfrm>
            <a:off x="581192" y="2454442"/>
            <a:ext cx="11182015" cy="4100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ATTRIBUTES EXCLUDED (DOMAIN EXPERTISE)</a:t>
            </a:r>
          </a:p>
          <a:p>
            <a:pPr lvl="1"/>
            <a:r>
              <a:rPr lang="el-GR" sz="15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DATETIME,</a:t>
            </a:r>
            <a:endParaRPr lang="en-US" sz="15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l-GR" sz="15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MAGNETIC COURSE OVER GROUND</a:t>
            </a:r>
            <a:endParaRPr lang="en-US" sz="15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l-GR" sz="15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MAGNETIC VARIATION</a:t>
            </a:r>
            <a:endParaRPr lang="en-US" sz="15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l-GR" sz="15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MAIN ENGINE FUEL INDEX</a:t>
            </a:r>
            <a:endParaRPr lang="en-US" sz="15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l-GR" sz="15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MAIN ENGINE SCAVENGE AIR RECEIVER TEMPERATUR</a:t>
            </a:r>
            <a:r>
              <a:rPr lang="en-US" sz="15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</a:t>
            </a:r>
            <a:r>
              <a:rPr lang="el-GR" sz="15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15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l-GR" sz="15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TURBOCHARGER LUB OIL INLET PRESSURE</a:t>
            </a:r>
            <a:endParaRPr lang="en-US" sz="15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l-GR" sz="15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TURBOCHARGER LUB OIL INLET TEMPERATURE</a:t>
            </a:r>
            <a:endParaRPr lang="en-US" sz="15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MOVING AVERAGE (ISO</a:t>
            </a:r>
            <a:r>
              <a:rPr lang="el-GR" sz="2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-15016 </a:t>
            </a:r>
            <a:r>
              <a:rPr lang="en-US" sz="2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</a:t>
            </a:r>
            <a:r>
              <a:rPr lang="el-GR" sz="2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2015</a:t>
            </a:r>
            <a:r>
              <a:rPr lang="en-US" sz="2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lvl="1"/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 WINDOW OF 10’ ”</a:t>
            </a:r>
            <a:endParaRPr lang="en-US" sz="15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346428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BA866-AB62-72B0-858A-61D96003A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0BE68F5-351B-6D02-16A4-1E6C906D7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algn="ctr" rtl="0"/>
            <a:r>
              <a:rPr lang="en-US" sz="4000" dirty="0"/>
              <a:t>Ml model</a:t>
            </a:r>
            <a:endParaRPr lang="el-GR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5FC7C9-4705-1E9F-10D2-585C4034D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56187"/>
            <a:ext cx="11029615" cy="9292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PREPROCESSING</a:t>
            </a:r>
            <a:endParaRPr lang="el-G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7A7C9-EB68-F634-0FCF-955AA0185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17" y="661925"/>
            <a:ext cx="1096183" cy="10961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14D628-1BDB-52FC-2D38-6C8AC1817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16" y="661925"/>
            <a:ext cx="1096183" cy="109618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7FBF55C-960E-AE79-FA3B-6839ABBB328F}"/>
              </a:ext>
            </a:extLst>
          </p:cNvPr>
          <p:cNvSpPr txBox="1">
            <a:spLocks/>
          </p:cNvSpPr>
          <p:nvPr/>
        </p:nvSpPr>
        <p:spPr>
          <a:xfrm>
            <a:off x="581192" y="2454442"/>
            <a:ext cx="11431136" cy="455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ATTRIBUTES EXCLUDED (EXTREMELY LOW CORELLATION) function: </a:t>
            </a:r>
            <a:r>
              <a:rPr lang="el-GR" sz="2000" dirty="0" err="1">
                <a:solidFill>
                  <a:srgbClr val="0D0DF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vis_attr</a:t>
            </a:r>
            <a:r>
              <a:rPr lang="el-GR" sz="2000" dirty="0">
                <a:solidFill>
                  <a:srgbClr val="0D0DF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  <a:r>
              <a:rPr lang="en-US" sz="2000" dirty="0">
                <a:solidFill>
                  <a:srgbClr val="0D0DF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file </a:t>
            </a:r>
            <a:r>
              <a:rPr lang="el-GR" sz="2000" dirty="0">
                <a:solidFill>
                  <a:srgbClr val="0D0DF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ml_training.py </a:t>
            </a:r>
            <a:endParaRPr lang="en-US" sz="2000" dirty="0">
              <a:solidFill>
                <a:srgbClr val="0D0DF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l-GR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PROPELLER SHAFT REVOLUTIONS</a:t>
            </a:r>
            <a:endParaRPr lang="en-US"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l-GR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LONGITUDINAL GROUND SPEED</a:t>
            </a:r>
            <a:endParaRPr lang="en-US"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l-GR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LONGITUDINAL WATER SPEED</a:t>
            </a:r>
            <a:endParaRPr lang="en-US"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l-GR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TRIM</a:t>
            </a:r>
            <a:endParaRPr lang="en-US"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SCALLING (StandardScaler)</a:t>
            </a:r>
          </a:p>
          <a:p>
            <a:pPr lvl="1"/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FIT ON TRAINING DATA</a:t>
            </a:r>
          </a:p>
          <a:p>
            <a:r>
              <a:rPr lang="en-US" sz="2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MISSING DATA IMPUTATION</a:t>
            </a:r>
          </a:p>
          <a:p>
            <a:pPr lvl="1"/>
            <a:r>
              <a:rPr lang="en-US" sz="15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DROPPED INSTANCES WERE LABEL = NULL</a:t>
            </a:r>
          </a:p>
          <a:p>
            <a:pPr lvl="1"/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IMPUTE DATA STRATEGY = IMPUTE MEAN OF ATTRIBUTE</a:t>
            </a: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MUTUAL INFORMATION </a:t>
            </a:r>
          </a:p>
          <a:p>
            <a:pPr lvl="1"/>
            <a:r>
              <a:rPr lang="el-GR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mutual_info_regression()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keep 34 highest score attributes (experimental)</a:t>
            </a:r>
            <a:endParaRPr lang="en-US" sz="17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25780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0F46A-7FB6-EFC4-0659-05CBFB7D6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1B3AE05-A5BE-A2CB-ECDE-AC488EF4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algn="ctr" rtl="0"/>
            <a:r>
              <a:rPr lang="en-US" sz="4000" dirty="0"/>
              <a:t>Ml model</a:t>
            </a:r>
            <a:endParaRPr lang="el-GR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37535-BCD0-BBD3-FCE7-48A1C8072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56187"/>
            <a:ext cx="11029615" cy="14008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STRATEGY: Test different models using cross-validation keep most “stable” model</a:t>
            </a:r>
            <a:endParaRPr lang="el-G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2C106-E7A5-7F21-2EEB-3C3EF4DA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17" y="661925"/>
            <a:ext cx="1096183" cy="10961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C1C6A3-47BA-C240-10C3-E1FEBE52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16" y="661925"/>
            <a:ext cx="1096183" cy="109618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8DD2EBB-27E7-826B-EBFA-58C5359FC804}"/>
              </a:ext>
            </a:extLst>
          </p:cNvPr>
          <p:cNvSpPr txBox="1">
            <a:spLocks/>
          </p:cNvSpPr>
          <p:nvPr/>
        </p:nvSpPr>
        <p:spPr>
          <a:xfrm>
            <a:off x="581192" y="2858702"/>
            <a:ext cx="11182015" cy="416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MODELS TESTED</a:t>
            </a:r>
          </a:p>
          <a:p>
            <a:pPr marL="0" indent="0" algn="ctr">
              <a:buNone/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 REGRESSION (BASELINE)</a:t>
            </a:r>
          </a:p>
          <a:p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SVM REGRESSOR</a:t>
            </a:r>
          </a:p>
          <a:p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GRADIENTBOOSTING REGRESSOR (BOOSTING)</a:t>
            </a:r>
          </a:p>
          <a:p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BAGGING REGRESSOR with </a:t>
            </a: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kNN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estimator (BAGGING)</a:t>
            </a:r>
          </a:p>
          <a:p>
            <a:pPr marL="0" indent="0">
              <a:buNone/>
            </a:pP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117942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2B5FC-5068-B2A3-87C7-209396158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B2C5D80-D934-22A3-7A4C-BA4D8AA0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algn="ctr" rtl="0"/>
            <a:r>
              <a:rPr lang="en-US" sz="4000" dirty="0"/>
              <a:t>Ml model</a:t>
            </a:r>
            <a:endParaRPr lang="el-GR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82C198-88E7-CB39-A238-35983A9B9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34678"/>
            <a:ext cx="11029615" cy="7507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TUNING AND SELECTION</a:t>
            </a:r>
            <a:endParaRPr lang="el-G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B9B83-61FE-3EBD-64A8-736C7846B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17" y="661925"/>
            <a:ext cx="1096183" cy="10961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2A183F-041F-1969-319E-CA39359AD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16" y="661925"/>
            <a:ext cx="1096183" cy="109618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AD2EA94-886F-4D0B-8C38-C72E37F508BB}"/>
              </a:ext>
            </a:extLst>
          </p:cNvPr>
          <p:cNvSpPr txBox="1">
            <a:spLocks/>
          </p:cNvSpPr>
          <p:nvPr/>
        </p:nvSpPr>
        <p:spPr>
          <a:xfrm>
            <a:off x="581192" y="2862018"/>
            <a:ext cx="11182015" cy="3995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DIFFERENT TEST SET AND TRAINING SET</a:t>
            </a: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SET  = COMPLETELY DIFFERENT TRIP</a:t>
            </a: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HYPERPARAMETER STRATEGY 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Cross</a:t>
            </a:r>
            <a:r>
              <a:rPr lang="el-G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validating grid</a:t>
            </a:r>
            <a:r>
              <a:rPr lang="el-G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search (10 folds)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Metric (RMSE)</a:t>
            </a:r>
          </a:p>
          <a:p>
            <a:pPr lvl="1"/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Check Mean value and Standard Deviation</a:t>
            </a:r>
          </a:p>
          <a:p>
            <a:pPr lvl="1"/>
            <a:endParaRPr lang="en-US"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24000" lvl="1" indent="0" algn="ctr">
              <a:buNone/>
            </a:pP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BEST MODEL </a:t>
            </a:r>
            <a:r>
              <a:rPr lang="el-GR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sz="2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GradientBoosting Regressor</a:t>
            </a:r>
            <a:endParaRPr lang="en-US" sz="26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24000" lvl="1" indent="0" algn="ctr">
              <a:buNone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(L</a:t>
            </a:r>
            <a:r>
              <a:rPr lang="el-GR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earning</a:t>
            </a:r>
            <a:r>
              <a:rPr lang="el-GR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l-GR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rate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0.1, Max depth = 5, L2_regularization = 0.001)</a:t>
            </a:r>
          </a:p>
          <a:p>
            <a:pPr marL="0" indent="0">
              <a:buNone/>
            </a:pP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78117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759CA-9077-4E60-90B0-52F194665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D697901-6C22-CF29-FE2A-50D063ADC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794342"/>
          </a:xfrm>
        </p:spPr>
        <p:txBody>
          <a:bodyPr rtlCol="0">
            <a:noAutofit/>
          </a:bodyPr>
          <a:lstStyle/>
          <a:p>
            <a:pPr algn="ctr" rtl="0"/>
            <a:r>
              <a:rPr lang="en-US" sz="4000" dirty="0"/>
              <a:t>framework</a:t>
            </a:r>
            <a:endParaRPr lang="el-GR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DEB43-0F21-801D-C605-F1C2F7B7AB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WEB APPLICATION </a:t>
            </a:r>
          </a:p>
          <a:p>
            <a:r>
              <a:rPr lang="en-US" sz="2000" dirty="0"/>
              <a:t>DJANGO FRAMEWORK</a:t>
            </a:r>
          </a:p>
          <a:p>
            <a:r>
              <a:rPr lang="en-US" sz="2000" dirty="0"/>
              <a:t>INPUT DATA FORM</a:t>
            </a:r>
            <a:endParaRPr lang="el-GR" sz="2000" dirty="0"/>
          </a:p>
          <a:p>
            <a:pPr lvl="1"/>
            <a:r>
              <a:rPr lang="en-US" sz="15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Trip Duration</a:t>
            </a:r>
            <a:endParaRPr lang="el-GR" sz="1500" kern="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n-US" sz="1500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Engine RPM</a:t>
            </a:r>
            <a:endParaRPr lang="el-GR" sz="1500" kern="1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n-US" sz="1500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Aft Draft</a:t>
            </a:r>
            <a:endParaRPr lang="el-GR" sz="1500" kern="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n-US" sz="1500" kern="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Fore Draft</a:t>
            </a:r>
            <a:endParaRPr lang="el-GR" sz="1500" kern="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Heading</a:t>
            </a:r>
            <a:endParaRPr lang="el-GR"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13A89-D36F-902C-96FB-321D98A59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17" y="661925"/>
            <a:ext cx="1096183" cy="10961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D86EFD1-8D80-5C81-3D5C-C0A8320AEE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283242" y="1993895"/>
            <a:ext cx="7327565" cy="458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038CF-7B9C-74B9-5E60-BD00CC4C6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16" y="661925"/>
            <a:ext cx="1096183" cy="109618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323001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A3CC9-8338-178F-1CE9-6C24A5A5F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F54111B-A346-7B29-0F99-A87AD5F0B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794342"/>
          </a:xfrm>
        </p:spPr>
        <p:txBody>
          <a:bodyPr rtlCol="0">
            <a:noAutofit/>
          </a:bodyPr>
          <a:lstStyle/>
          <a:p>
            <a:pPr algn="ctr" rtl="0"/>
            <a:r>
              <a:rPr lang="en-US" sz="4000" dirty="0"/>
              <a:t>framework</a:t>
            </a:r>
            <a:endParaRPr lang="el-GR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3C192-297F-FDC5-06EA-39A8FAEDF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8296" y="2228003"/>
            <a:ext cx="11029617" cy="454054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INPUT DATA TYPE 1 (FORM)</a:t>
            </a:r>
          </a:p>
          <a:p>
            <a:pPr lvl="1"/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Constitute ship (input by user)</a:t>
            </a: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INPUT DATA TYPE 2 (OPERATIONAL)</a:t>
            </a:r>
          </a:p>
          <a:p>
            <a:pPr lvl="1"/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Operational parameters of ADLM </a:t>
            </a:r>
          </a:p>
          <a:p>
            <a:pPr lvl="1"/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Simulated by </a:t>
            </a:r>
            <a:r>
              <a:rPr lang="en-US" sz="1500" dirty="0" err="1">
                <a:solidFill>
                  <a:srgbClr val="0D0DF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create_var_inherited</a:t>
            </a:r>
            <a:r>
              <a:rPr lang="en-US" sz="1500" dirty="0">
                <a:solidFill>
                  <a:srgbClr val="0D0DF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 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</a:t>
            </a:r>
            <a:r>
              <a:rPr lang="el-GR" sz="1500" dirty="0" err="1">
                <a:solidFill>
                  <a:srgbClr val="0D0D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create_var_dummy</a:t>
            </a:r>
            <a:r>
              <a:rPr lang="en-US" sz="1500" dirty="0">
                <a:solidFill>
                  <a:srgbClr val="0D0D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 </a:t>
            </a:r>
            <a:r>
              <a:rPr lang="en-US" sz="15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 file </a:t>
            </a:r>
            <a:r>
              <a:rPr lang="en-US" sz="1500" dirty="0">
                <a:solidFill>
                  <a:srgbClr val="0D0D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</a:t>
            </a:r>
            <a:r>
              <a:rPr lang="el-GR" sz="1500" dirty="0">
                <a:solidFill>
                  <a:srgbClr val="0D0D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</a:t>
            </a:r>
            <a:r>
              <a:rPr lang="en-US" sz="1500" dirty="0">
                <a:solidFill>
                  <a:srgbClr val="0D0D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creation</a:t>
            </a:r>
            <a:r>
              <a:rPr lang="el-GR" sz="1500" dirty="0">
                <a:solidFill>
                  <a:srgbClr val="0D0D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r>
              <a:rPr lang="en-US" sz="1500" dirty="0" err="1">
                <a:solidFill>
                  <a:srgbClr val="0D0D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py</a:t>
            </a:r>
            <a:r>
              <a:rPr lang="en-US" sz="1500" dirty="0">
                <a:solidFill>
                  <a:srgbClr val="0D0D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using physical model of ship</a:t>
            </a:r>
            <a:endParaRPr lang="en-US" sz="1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INPUT DATA TYPE 3 (ENVIROMENTAL)</a:t>
            </a:r>
          </a:p>
          <a:p>
            <a:pPr lvl="1"/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provided by external providers (</a:t>
            </a: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e.g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windy API)</a:t>
            </a:r>
          </a:p>
          <a:p>
            <a:pPr lvl="1"/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Simulated by </a:t>
            </a:r>
            <a:r>
              <a:rPr lang="el-GR" sz="1500" dirty="0">
                <a:solidFill>
                  <a:srgbClr val="0D0D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create_random_env_vars</a:t>
            </a:r>
            <a:r>
              <a:rPr lang="en-US" sz="1500" dirty="0">
                <a:solidFill>
                  <a:srgbClr val="0D0D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 </a:t>
            </a:r>
            <a:r>
              <a:rPr lang="en-US" sz="15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 file </a:t>
            </a:r>
            <a:r>
              <a:rPr lang="en-US" sz="1500" dirty="0">
                <a:solidFill>
                  <a:srgbClr val="0D0D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</a:t>
            </a:r>
            <a:r>
              <a:rPr lang="el-GR" sz="1500" dirty="0">
                <a:solidFill>
                  <a:srgbClr val="0D0D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</a:t>
            </a:r>
            <a:r>
              <a:rPr lang="en-US" sz="1500" dirty="0">
                <a:solidFill>
                  <a:srgbClr val="0D0D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creation</a:t>
            </a:r>
            <a:r>
              <a:rPr lang="el-GR" sz="1500" dirty="0">
                <a:solidFill>
                  <a:srgbClr val="0D0D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r>
              <a:rPr lang="en-US" sz="1500" dirty="0" err="1">
                <a:solidFill>
                  <a:srgbClr val="0D0D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py</a:t>
            </a:r>
            <a:endParaRPr lang="en-US"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38A44-AD87-8FE4-8C53-E74C2A72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17" y="661925"/>
            <a:ext cx="1096183" cy="10961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ADD28-B71A-100E-18ED-8DCA39E7B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16" y="661925"/>
            <a:ext cx="1096183" cy="109618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E7D372E-3320-4340-8C6B-AFEAD577C699}"/>
              </a:ext>
            </a:extLst>
          </p:cNvPr>
          <p:cNvSpPr txBox="1">
            <a:spLocks/>
          </p:cNvSpPr>
          <p:nvPr/>
        </p:nvSpPr>
        <p:spPr>
          <a:xfrm>
            <a:off x="581192" y="1756187"/>
            <a:ext cx="11029615" cy="929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INPUT DATA CREATION</a:t>
            </a:r>
            <a:endParaRPr lang="el-GR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27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Μέρισμα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2_TF56390039_Win32" id="{2456A9F1-9542-4822-B65D-6E2923A19DCA}" vid="{302920F1-7F9A-4990-89F2-EB000A666D1F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Τεχνολογική σχεδίαση</Template>
  <TotalTime>128</TotalTime>
  <Words>442</Words>
  <Application>Microsoft Office PowerPoint</Application>
  <PresentationFormat>Widescreen</PresentationFormat>
  <Paragraphs>99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Roboto</vt:lpstr>
      <vt:lpstr>Times New Roman</vt:lpstr>
      <vt:lpstr>Wingdings 2</vt:lpstr>
      <vt:lpstr>Μέρισμα</vt:lpstr>
      <vt:lpstr>Fuel consumption estimation of a commercial ship</vt:lpstr>
      <vt:lpstr>Presentation structure</vt:lpstr>
      <vt:lpstr>DATA</vt:lpstr>
      <vt:lpstr>Ml model</vt:lpstr>
      <vt:lpstr>Ml model</vt:lpstr>
      <vt:lpstr>Ml model</vt:lpstr>
      <vt:lpstr>Ml model</vt:lpstr>
      <vt:lpstr>framework</vt:lpstr>
      <vt:lpstr>framework</vt:lpstr>
      <vt:lpstr>results</vt:lpstr>
      <vt:lpstr>results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consumption estimation of a commercial ship</dc:title>
  <dc:creator>Kiriakos Alex</dc:creator>
  <cp:lastModifiedBy>Kiriakos Alex</cp:lastModifiedBy>
  <cp:revision>14</cp:revision>
  <dcterms:created xsi:type="dcterms:W3CDTF">2024-02-06T11:40:34Z</dcterms:created>
  <dcterms:modified xsi:type="dcterms:W3CDTF">2024-02-11T19:16:46Z</dcterms:modified>
</cp:coreProperties>
</file>